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5" r:id="rId6"/>
    <p:sldId id="277" r:id="rId7"/>
    <p:sldId id="259" r:id="rId8"/>
    <p:sldId id="262" r:id="rId9"/>
    <p:sldId id="263" r:id="rId10"/>
    <p:sldId id="258" r:id="rId11"/>
    <p:sldId id="271" r:id="rId12"/>
    <p:sldId id="272" r:id="rId13"/>
    <p:sldId id="273" r:id="rId14"/>
    <p:sldId id="274" r:id="rId15"/>
    <p:sldId id="267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9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9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28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3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9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8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93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9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0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7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9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1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5C7127-1C8B-45F7-82F0-FF939698948B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B3CE-51FA-45C6-8F07-AC494E52E0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775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80039" y="964346"/>
            <a:ext cx="9144000" cy="952377"/>
          </a:xfrm>
        </p:spPr>
        <p:txBody>
          <a:bodyPr/>
          <a:lstStyle/>
          <a:p>
            <a:r>
              <a:rPr lang="es-ES" b="1" dirty="0"/>
              <a:t>Diplomatura de Especialización en Desarrollo de Aplicaciones con Inteligencia Artificial 2020-01</a:t>
            </a:r>
            <a:endParaRPr lang="en-US" dirty="0"/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876113" y="3106177"/>
            <a:ext cx="4739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Detección en tiempo real de personas con mascarilla en ambientes no controlados</a:t>
            </a:r>
            <a:endParaRPr lang="en-US" sz="3200" b="1" dirty="0"/>
          </a:p>
        </p:txBody>
      </p:sp>
      <p:pic>
        <p:nvPicPr>
          <p:cNvPr id="1026" name="Picture 2" descr="Face Mask Detection: una solución de detección de mascarillas basada en  inteligencia artificial para los edificios españoles | Teintere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639" y="3106177"/>
            <a:ext cx="5067667" cy="258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9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35076"/>
            <a:ext cx="9404723" cy="1400530"/>
          </a:xfrm>
        </p:spPr>
        <p:txBody>
          <a:bodyPr/>
          <a:lstStyle/>
          <a:p>
            <a:r>
              <a:rPr lang="es-PE" b="1" dirty="0"/>
              <a:t>Transfer Learning</a:t>
            </a:r>
            <a:endParaRPr lang="en-US" b="1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12F7766-C12B-4456-BC61-DFCFA485C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62235"/>
              </p:ext>
            </p:extLst>
          </p:nvPr>
        </p:nvGraphicFramePr>
        <p:xfrm>
          <a:off x="2590798" y="1353358"/>
          <a:ext cx="7460036" cy="3661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5009">
                  <a:extLst>
                    <a:ext uri="{9D8B030D-6E8A-4147-A177-3AD203B41FA5}">
                      <a16:colId xmlns:a16="http://schemas.microsoft.com/office/drawing/2014/main" val="2789672752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132348288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2045642427"/>
                    </a:ext>
                  </a:extLst>
                </a:gridCol>
                <a:gridCol w="1865009">
                  <a:extLst>
                    <a:ext uri="{9D8B030D-6E8A-4147-A177-3AD203B41FA5}">
                      <a16:colId xmlns:a16="http://schemas.microsoft.com/office/drawing/2014/main" val="191512681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b="1" u="none" strike="noStrike" dirty="0">
                          <a:effectLst/>
                        </a:rPr>
                        <a:t>RESNET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Transfer </a:t>
                      </a:r>
                      <a:r>
                        <a:rPr lang="es-PE" sz="2000" b="1" u="none" strike="noStrike" dirty="0" err="1">
                          <a:effectLst/>
                        </a:rPr>
                        <a:t>Learning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>
                          <a:effectLst/>
                        </a:rPr>
                        <a:t>test</a:t>
                      </a:r>
                      <a:endParaRPr lang="es-PE" sz="2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55174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% error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2000" b="1" u="none" strike="noStrike" dirty="0">
                          <a:effectLst/>
                        </a:rPr>
                        <a:t>% </a:t>
                      </a:r>
                      <a:r>
                        <a:rPr lang="es-PE" sz="2000" b="1" u="none" strike="noStrike" dirty="0" err="1">
                          <a:effectLst/>
                        </a:rPr>
                        <a:t>Acc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6085945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>
                          <a:effectLst/>
                        </a:rPr>
                        <a:t>Resnet18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freeze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14.24%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95.24%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4346421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fine </a:t>
                      </a:r>
                      <a:r>
                        <a:rPr lang="es-PE" sz="2000" u="none" strike="noStrike" dirty="0" err="1">
                          <a:effectLst/>
                        </a:rPr>
                        <a:t>tuning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13.95%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95.24%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3552159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 dirty="0">
                          <a:effectLst/>
                        </a:rPr>
                        <a:t>Resnet50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 err="1">
                          <a:effectLst/>
                        </a:rPr>
                        <a:t>freeze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12.11%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97.45%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760194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fine tuning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12.91%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96.94%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930421"/>
                  </a:ext>
                </a:extLst>
              </a:tr>
              <a:tr h="478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2000" u="none" strike="noStrike">
                          <a:effectLst/>
                        </a:rPr>
                        <a:t>Resnet101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freeze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86.34%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87.24%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203113"/>
                  </a:ext>
                </a:extLst>
              </a:tr>
              <a:tr h="47811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fine tuning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</a:rPr>
                        <a:t>46.68%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</a:rPr>
                        <a:t>87.42%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7266071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A8420CA6-4BF3-4BA4-BF7F-65820DB3DF6B}"/>
              </a:ext>
            </a:extLst>
          </p:cNvPr>
          <p:cNvSpPr txBox="1"/>
          <p:nvPr/>
        </p:nvSpPr>
        <p:spPr>
          <a:xfrm flipH="1">
            <a:off x="2923771" y="5389619"/>
            <a:ext cx="3308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err="1"/>
              <a:t>Learning</a:t>
            </a:r>
            <a:r>
              <a:rPr lang="es-PE" sz="2000" dirty="0"/>
              <a:t> </a:t>
            </a:r>
            <a:r>
              <a:rPr lang="es-PE" sz="2000" dirty="0" err="1"/>
              <a:t>rate</a:t>
            </a:r>
            <a:r>
              <a:rPr lang="es-PE" sz="2000" dirty="0"/>
              <a:t>	: 0.002</a:t>
            </a:r>
          </a:p>
          <a:p>
            <a:r>
              <a:rPr lang="es-PE" sz="2000" dirty="0" err="1"/>
              <a:t>Batch</a:t>
            </a:r>
            <a:r>
              <a:rPr lang="es-PE" sz="2000" dirty="0"/>
              <a:t> </a:t>
            </a:r>
            <a:r>
              <a:rPr lang="es-PE" sz="2000" dirty="0" err="1"/>
              <a:t>size</a:t>
            </a:r>
            <a:r>
              <a:rPr lang="es-PE" sz="2000" dirty="0"/>
              <a:t>	: 32</a:t>
            </a:r>
          </a:p>
          <a:p>
            <a:r>
              <a:rPr lang="es-PE" sz="2000" dirty="0" err="1"/>
              <a:t>Epoch</a:t>
            </a:r>
            <a:r>
              <a:rPr lang="es-PE" sz="2000" dirty="0"/>
              <a:t>		: 50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C3CED4-074E-48C9-AE5D-435BE07ADB97}"/>
              </a:ext>
            </a:extLst>
          </p:cNvPr>
          <p:cNvSpPr txBox="1"/>
          <p:nvPr/>
        </p:nvSpPr>
        <p:spPr>
          <a:xfrm flipH="1">
            <a:off x="6872746" y="5407261"/>
            <a:ext cx="3308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Optimizador: SGD</a:t>
            </a:r>
          </a:p>
          <a:p>
            <a:r>
              <a:rPr lang="es-PE" sz="2000" dirty="0" err="1"/>
              <a:t>Loss</a:t>
            </a:r>
            <a:r>
              <a:rPr lang="es-PE" sz="2000" dirty="0"/>
              <a:t>: </a:t>
            </a:r>
            <a:r>
              <a:rPr lang="es-PE" sz="2000" dirty="0" err="1"/>
              <a:t>binary_crossentropy</a:t>
            </a:r>
            <a:endParaRPr lang="es-PE" sz="2000" dirty="0"/>
          </a:p>
          <a:p>
            <a:r>
              <a:rPr lang="es-PE" sz="2000" dirty="0" err="1"/>
              <a:t>Metric</a:t>
            </a:r>
            <a:r>
              <a:rPr lang="es-PE" sz="2000" dirty="0"/>
              <a:t>: </a:t>
            </a:r>
            <a:r>
              <a:rPr lang="es-PE" sz="2000" dirty="0" err="1"/>
              <a:t>Accuracy</a:t>
            </a:r>
            <a:endParaRPr lang="es-PE" sz="2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89E43EC-69CD-4EBE-8931-C6222DB987D2}"/>
              </a:ext>
            </a:extLst>
          </p:cNvPr>
          <p:cNvGrpSpPr/>
          <p:nvPr/>
        </p:nvGrpSpPr>
        <p:grpSpPr>
          <a:xfrm>
            <a:off x="6096000" y="-38903"/>
            <a:ext cx="2517058" cy="1572735"/>
            <a:chOff x="6096000" y="-38903"/>
            <a:chExt cx="2517058" cy="15727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5EABB6-4FF2-4121-8D10-F33E5DCA8079}"/>
                </a:ext>
              </a:extLst>
            </p:cNvPr>
            <p:cNvSpPr/>
            <p:nvPr/>
          </p:nvSpPr>
          <p:spPr>
            <a:xfrm>
              <a:off x="6096000" y="435077"/>
              <a:ext cx="2517058" cy="616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6" name="Picture 2" descr="Snapdragon Supports PyTorch 1.0 — AI Research and Production in the Same  Framework - Qualcomm Developer Network">
              <a:extLst>
                <a:ext uri="{FF2B5EF4-FFF2-40B4-BE49-F238E27FC236}">
                  <a16:creationId xmlns:a16="http://schemas.microsoft.com/office/drawing/2014/main" id="{01D7CD58-2882-4AA4-AA9D-501B1D0B7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54" y="-38903"/>
              <a:ext cx="2128412" cy="157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291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35076"/>
            <a:ext cx="9404723" cy="1400530"/>
          </a:xfrm>
        </p:spPr>
        <p:txBody>
          <a:bodyPr/>
          <a:lstStyle/>
          <a:p>
            <a:r>
              <a:rPr lang="es-PE" b="1" dirty="0"/>
              <a:t>Transfer Learning</a:t>
            </a:r>
            <a:endParaRPr lang="en-US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8420CA6-4BF3-4BA4-BF7F-65820DB3DF6B}"/>
              </a:ext>
            </a:extLst>
          </p:cNvPr>
          <p:cNvSpPr txBox="1"/>
          <p:nvPr/>
        </p:nvSpPr>
        <p:spPr>
          <a:xfrm flipH="1">
            <a:off x="2407576" y="4997271"/>
            <a:ext cx="4081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/>
              <a:t>Transfer </a:t>
            </a:r>
            <a:r>
              <a:rPr lang="es-PE" sz="2000" dirty="0" err="1"/>
              <a:t>Learning</a:t>
            </a:r>
            <a:r>
              <a:rPr lang="es-PE" sz="2000" dirty="0"/>
              <a:t> : </a:t>
            </a:r>
            <a:r>
              <a:rPr lang="es-PE" sz="2000" dirty="0" err="1"/>
              <a:t>Freeze</a:t>
            </a:r>
            <a:endParaRPr lang="es-PE" sz="2000" dirty="0"/>
          </a:p>
          <a:p>
            <a:r>
              <a:rPr lang="es-PE" sz="2000" dirty="0" err="1"/>
              <a:t>Batch</a:t>
            </a:r>
            <a:r>
              <a:rPr lang="es-PE" sz="2000" dirty="0"/>
              <a:t> </a:t>
            </a:r>
            <a:r>
              <a:rPr lang="es-PE" sz="2000" dirty="0" err="1"/>
              <a:t>size</a:t>
            </a:r>
            <a:r>
              <a:rPr lang="es-PE" sz="2000" dirty="0"/>
              <a:t>	    : 32</a:t>
            </a:r>
          </a:p>
          <a:p>
            <a:r>
              <a:rPr lang="es-PE" sz="2000" dirty="0" err="1"/>
              <a:t>Epoch</a:t>
            </a:r>
            <a:r>
              <a:rPr lang="es-PE" sz="2000" dirty="0"/>
              <a:t>		    : 50	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C3CED4-074E-48C9-AE5D-435BE07ADB97}"/>
              </a:ext>
            </a:extLst>
          </p:cNvPr>
          <p:cNvSpPr txBox="1"/>
          <p:nvPr/>
        </p:nvSpPr>
        <p:spPr>
          <a:xfrm flipH="1">
            <a:off x="6096000" y="4997271"/>
            <a:ext cx="3308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 err="1"/>
              <a:t>Loss</a:t>
            </a:r>
            <a:r>
              <a:rPr lang="es-PE" sz="2000" dirty="0"/>
              <a:t>: </a:t>
            </a:r>
            <a:r>
              <a:rPr lang="es-PE" sz="2000" dirty="0" err="1"/>
              <a:t>binary_crossentropy</a:t>
            </a:r>
            <a:endParaRPr lang="es-PE" sz="2000" dirty="0"/>
          </a:p>
          <a:p>
            <a:r>
              <a:rPr lang="es-PE" sz="2000" dirty="0" err="1"/>
              <a:t>Metric</a:t>
            </a:r>
            <a:r>
              <a:rPr lang="es-PE" sz="2000" dirty="0"/>
              <a:t>: </a:t>
            </a:r>
            <a:r>
              <a:rPr lang="es-PE" sz="2000" dirty="0" err="1"/>
              <a:t>Accuracy</a:t>
            </a:r>
            <a:endParaRPr lang="es-PE" sz="20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89E43EC-69CD-4EBE-8931-C6222DB987D2}"/>
              </a:ext>
            </a:extLst>
          </p:cNvPr>
          <p:cNvGrpSpPr/>
          <p:nvPr/>
        </p:nvGrpSpPr>
        <p:grpSpPr>
          <a:xfrm>
            <a:off x="6096000" y="-38903"/>
            <a:ext cx="2517058" cy="1572735"/>
            <a:chOff x="6096000" y="-38903"/>
            <a:chExt cx="2517058" cy="157273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A5EABB6-4FF2-4121-8D10-F33E5DCA8079}"/>
                </a:ext>
              </a:extLst>
            </p:cNvPr>
            <p:cNvSpPr/>
            <p:nvPr/>
          </p:nvSpPr>
          <p:spPr>
            <a:xfrm>
              <a:off x="6096000" y="435077"/>
              <a:ext cx="2517058" cy="61650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026" name="Picture 2" descr="Snapdragon Supports PyTorch 1.0 — AI Research and Production in the Same  Framework - Qualcomm Developer Network">
              <a:extLst>
                <a:ext uri="{FF2B5EF4-FFF2-40B4-BE49-F238E27FC236}">
                  <a16:creationId xmlns:a16="http://schemas.microsoft.com/office/drawing/2014/main" id="{01D7CD58-2882-4AA4-AA9D-501B1D0B70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854" y="-38903"/>
              <a:ext cx="2128412" cy="1572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D07D6A9-F27E-4B3F-A377-81777FE8F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54262"/>
              </p:ext>
            </p:extLst>
          </p:nvPr>
        </p:nvGraphicFramePr>
        <p:xfrm>
          <a:off x="2141166" y="1835606"/>
          <a:ext cx="7401424" cy="2559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0356">
                  <a:extLst>
                    <a:ext uri="{9D8B030D-6E8A-4147-A177-3AD203B41FA5}">
                      <a16:colId xmlns:a16="http://schemas.microsoft.com/office/drawing/2014/main" val="3027869810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2232766408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404142225"/>
                    </a:ext>
                  </a:extLst>
                </a:gridCol>
                <a:gridCol w="1850356">
                  <a:extLst>
                    <a:ext uri="{9D8B030D-6E8A-4147-A177-3AD203B41FA5}">
                      <a16:colId xmlns:a16="http://schemas.microsoft.com/office/drawing/2014/main" val="607275330"/>
                    </a:ext>
                  </a:extLst>
                </a:gridCol>
              </a:tblGrid>
              <a:tr h="53413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PE" sz="2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  <a:endParaRPr lang="es-PE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s-PE" sz="2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Resnet50</a:t>
                      </a:r>
                      <a:endParaRPr lang="es-PE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75729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SGD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  <a:endParaRPr lang="es-PE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576172"/>
                  </a:ext>
                </a:extLst>
              </a:tr>
              <a:tr h="42287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  rate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s-PE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99158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error test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12.11%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6.50%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7.14%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796861"/>
                  </a:ext>
                </a:extLst>
              </a:tr>
              <a:tr h="534135"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</a:t>
                      </a:r>
                      <a:r>
                        <a:rPr lang="es-PE" sz="2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test</a:t>
                      </a:r>
                      <a:endParaRPr lang="es-PE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97.45%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97.96%</a:t>
                      </a:r>
                      <a:endParaRPr lang="es-PE" sz="2000" b="0" i="0" u="none" strike="noStrike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98.30%</a:t>
                      </a:r>
                      <a:endParaRPr lang="es-PE" sz="2000" b="0" i="0" u="none" strike="noStrike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55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21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79CC01-C2AD-4DC2-96ED-5B5CEE82A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9305"/>
            <a:ext cx="5638032" cy="326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68A3EB2-3A55-4E79-8F00-E5C27319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644"/>
            <a:ext cx="5862577" cy="35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7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333C41-21FF-4CC3-B1FD-56A41A2B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58464"/>
            <a:ext cx="5743660" cy="431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369EF-97B1-4E8B-97C7-64AA624D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8392"/>
            <a:ext cx="5712748" cy="419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1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38913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39960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08A628F-3F5E-4939-8BE8-8BB80A059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" y="2082136"/>
            <a:ext cx="5869089" cy="3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C6F50B1-965F-4BBD-A23A-7802675EE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8937"/>
            <a:ext cx="5839034" cy="33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8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0091882-D0F3-4181-93AC-9743DE5FFFAC}"/>
              </a:ext>
            </a:extLst>
          </p:cNvPr>
          <p:cNvSpPr txBox="1"/>
          <p:nvPr/>
        </p:nvSpPr>
        <p:spPr>
          <a:xfrm>
            <a:off x="228015" y="1064672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3F0B2D-DA05-4241-B60E-72501CD2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36" y="1434004"/>
            <a:ext cx="6096000" cy="45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074BC76-FEB2-496F-A3DD-D4A789B0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78" y="1595451"/>
            <a:ext cx="6016703" cy="44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8ECAE0-0375-4D36-B14F-98D1A9473F59}"/>
              </a:ext>
            </a:extLst>
          </p:cNvPr>
          <p:cNvSpPr txBox="1"/>
          <p:nvPr/>
        </p:nvSpPr>
        <p:spPr>
          <a:xfrm>
            <a:off x="6309267" y="1075145"/>
            <a:ext cx="47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Detección de rostros con y sin mascarilla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655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BD915-00D0-45BF-B820-41F2DF76C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1DC241-1FA0-4A28-97C8-0E0A0701A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PE" dirty="0"/>
              <a:t>Con transfer </a:t>
            </a:r>
            <a:r>
              <a:rPr lang="es-PE" dirty="0" err="1"/>
              <a:t>learning</a:t>
            </a:r>
            <a:r>
              <a:rPr lang="es-PE" dirty="0"/>
              <a:t> se aprovecha las características aprendidas en </a:t>
            </a:r>
            <a:r>
              <a:rPr lang="es-PE" dirty="0" err="1"/>
              <a:t>Resnet</a:t>
            </a:r>
            <a:r>
              <a:rPr lang="es-PE" dirty="0"/>
              <a:t>, que es una arquitectura de redes neuronales convolucionales, </a:t>
            </a:r>
            <a:r>
              <a:rPr lang="es-PE" dirty="0" err="1"/>
              <a:t>pre-entrenada</a:t>
            </a:r>
            <a:r>
              <a:rPr lang="es-PE" dirty="0"/>
              <a:t> en más de un millón de imágenes (</a:t>
            </a:r>
            <a:r>
              <a:rPr lang="es-PE" dirty="0" err="1"/>
              <a:t>Imagenet</a:t>
            </a:r>
            <a:r>
              <a:rPr lang="es-PE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s-PE" dirty="0"/>
              <a:t>Nuestro </a:t>
            </a:r>
            <a:r>
              <a:rPr lang="es-PE" dirty="0" err="1"/>
              <a:t>dataset</a:t>
            </a:r>
            <a:r>
              <a:rPr lang="es-PE" dirty="0"/>
              <a:t> no contiene el número suficiente de imágenes con rostros de perfil, lo que dificulta su detección con mayor precisión para predecir imágenes que contenga rostros de perfil.</a:t>
            </a:r>
          </a:p>
          <a:p>
            <a:pPr marL="457200" indent="-457200">
              <a:buFont typeface="+mj-lt"/>
              <a:buAutoNum type="arabicPeriod"/>
            </a:pPr>
            <a:r>
              <a:rPr lang="es-PE" dirty="0"/>
              <a:t>El </a:t>
            </a:r>
            <a:r>
              <a:rPr lang="es-PE" dirty="0" err="1"/>
              <a:t>dataset</a:t>
            </a:r>
            <a:r>
              <a:rPr lang="es-PE" dirty="0"/>
              <a:t> se entrenó con resnet18, resnet50 y resnet101, en la que se obtuvo a resnet50 con la mayor </a:t>
            </a:r>
            <a:r>
              <a:rPr lang="es-PE" dirty="0" err="1"/>
              <a:t>accuracy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26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615543" y="2902857"/>
            <a:ext cx="2797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5400" b="1" dirty="0"/>
              <a:t>Gracias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8680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16623" y="870439"/>
            <a:ext cx="393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/>
              <a:t>Integrantes</a:t>
            </a:r>
            <a:endParaRPr lang="en-US" sz="3600" dirty="0"/>
          </a:p>
        </p:txBody>
      </p:sp>
      <p:pic>
        <p:nvPicPr>
          <p:cNvPr id="2050" name="Picture 2" descr="Equipo De Trabajo Png - Team Pink Icon Png | Transparent PNG Download  #3855179 - Vip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1" y="2804746"/>
            <a:ext cx="4131606" cy="284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809303" y="3184343"/>
            <a:ext cx="539847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CRUZADO PADILLA, CARLOS ANTONIO</a:t>
            </a:r>
            <a:endParaRPr lang="en-US" dirty="0"/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GARCÍA RIVAS PLATA, CECILIA EDITH</a:t>
            </a:r>
            <a:endParaRPr lang="en-US" dirty="0"/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GAMARRA MORENO, ABRAHAM ESTEBAN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4EDB25-7B67-48ED-8E36-3AF6231417D9}"/>
              </a:ext>
            </a:extLst>
          </p:cNvPr>
          <p:cNvSpPr txBox="1"/>
          <p:nvPr/>
        </p:nvSpPr>
        <p:spPr>
          <a:xfrm>
            <a:off x="5648632" y="5220929"/>
            <a:ext cx="5719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GitHub:</a:t>
            </a:r>
          </a:p>
          <a:p>
            <a:r>
              <a:rPr lang="es-PE" dirty="0"/>
              <a:t>https://github.com/carant123/DiplomadoPUCP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3078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a tecnología permite detectar el uso de mascarilla | Coronavir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20" y="384501"/>
            <a:ext cx="10772872" cy="61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748675" y="4104890"/>
            <a:ext cx="36312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/>
              <a:t>Como realizar la detección de mascarillas en ambientes no controlados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315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PE" b="1" dirty="0"/>
              <a:t>Funcionalidad</a:t>
            </a:r>
            <a:endParaRPr lang="en-US" b="1" dirty="0"/>
          </a:p>
        </p:txBody>
      </p:sp>
      <p:pic>
        <p:nvPicPr>
          <p:cNvPr id="2050" name="Picture 2" descr="App Web de Detección en tiempo real usando tapabocas. Tecnologías: Transfer  Learning, Keras, OpenCV 😷 | by datacampero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69" y="2356296"/>
            <a:ext cx="4401527" cy="352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96462" y="2857499"/>
            <a:ext cx="41323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de rostros</a:t>
            </a:r>
          </a:p>
          <a:p>
            <a:endParaRPr lang="es-P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de rostros con y sin mascarilla</a:t>
            </a:r>
          </a:p>
          <a:p>
            <a:endParaRPr lang="es-P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/>
              <a:t>Detección a tiempo real en video</a:t>
            </a:r>
          </a:p>
        </p:txBody>
      </p:sp>
    </p:spTree>
    <p:extLst>
      <p:ext uri="{BB962C8B-B14F-4D97-AF65-F5344CB8AC3E}">
        <p14:creationId xmlns:p14="http://schemas.microsoft.com/office/powerpoint/2010/main" val="98906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107489" cy="868082"/>
          </a:xfrm>
        </p:spPr>
        <p:txBody>
          <a:bodyPr/>
          <a:lstStyle/>
          <a:p>
            <a:r>
              <a:rPr lang="es-PE" b="1" dirty="0"/>
              <a:t>Proceso de detección</a:t>
            </a:r>
            <a:endParaRPr lang="en-US" b="1" dirty="0"/>
          </a:p>
        </p:txBody>
      </p:sp>
      <p:sp>
        <p:nvSpPr>
          <p:cNvPr id="4" name="Elipse 3"/>
          <p:cNvSpPr/>
          <p:nvPr/>
        </p:nvSpPr>
        <p:spPr>
          <a:xfrm>
            <a:off x="1799772" y="15385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1</a:t>
            </a:r>
            <a:endParaRPr lang="en-US" sz="2000" dirty="0"/>
          </a:p>
        </p:txBody>
      </p:sp>
      <p:sp>
        <p:nvSpPr>
          <p:cNvPr id="5" name="Elipse 4"/>
          <p:cNvSpPr/>
          <p:nvPr/>
        </p:nvSpPr>
        <p:spPr>
          <a:xfrm>
            <a:off x="1799771" y="24529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2</a:t>
            </a:r>
            <a:endParaRPr lang="en-US" sz="2000" dirty="0"/>
          </a:p>
        </p:txBody>
      </p:sp>
      <p:sp>
        <p:nvSpPr>
          <p:cNvPr id="6" name="Elipse 5"/>
          <p:cNvSpPr/>
          <p:nvPr/>
        </p:nvSpPr>
        <p:spPr>
          <a:xfrm>
            <a:off x="1799770" y="33673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3</a:t>
            </a:r>
            <a:endParaRPr lang="en-US" sz="2000" dirty="0"/>
          </a:p>
        </p:txBody>
      </p:sp>
      <p:sp>
        <p:nvSpPr>
          <p:cNvPr id="7" name="Elipse 6"/>
          <p:cNvSpPr/>
          <p:nvPr/>
        </p:nvSpPr>
        <p:spPr>
          <a:xfrm>
            <a:off x="1799769" y="42817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4</a:t>
            </a:r>
            <a:endParaRPr lang="en-US" sz="2000" dirty="0"/>
          </a:p>
        </p:txBody>
      </p:sp>
      <p:sp>
        <p:nvSpPr>
          <p:cNvPr id="8" name="Elipse 7"/>
          <p:cNvSpPr/>
          <p:nvPr/>
        </p:nvSpPr>
        <p:spPr>
          <a:xfrm>
            <a:off x="1799768" y="5196117"/>
            <a:ext cx="696683" cy="696683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dirty="0"/>
              <a:t>5</a:t>
            </a:r>
            <a:endParaRPr lang="en-US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882721" y="1702192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Leer una imagen o un video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882722" y="2616592"/>
            <a:ext cx="750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Aplicamos MTCNN </a:t>
            </a:r>
            <a:r>
              <a:rPr lang="en-US" dirty="0"/>
              <a:t>(Multi-Task Cascaded Convolutional Neural Network)</a:t>
            </a:r>
            <a:r>
              <a:rPr lang="es-PE" dirty="0"/>
              <a:t> para detectar rostros en la imagen o video 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2882721" y="3530992"/>
            <a:ext cx="811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Aplicamos un modelo en </a:t>
            </a:r>
            <a:r>
              <a:rPr lang="es-PE" dirty="0" err="1"/>
              <a:t>Pytorch</a:t>
            </a:r>
            <a:r>
              <a:rPr lang="es-PE" dirty="0"/>
              <a:t> entrenado desde </a:t>
            </a:r>
            <a:r>
              <a:rPr lang="es-PE" dirty="0" err="1"/>
              <a:t>Resnet</a:t>
            </a:r>
            <a:r>
              <a:rPr lang="es-PE" dirty="0"/>
              <a:t> con Transfer </a:t>
            </a:r>
            <a:r>
              <a:rPr lang="es-PE" dirty="0" err="1"/>
              <a:t>Learning</a:t>
            </a:r>
            <a:r>
              <a:rPr lang="es-PE" dirty="0"/>
              <a:t> para verificar mascarillas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882721" y="4445392"/>
            <a:ext cx="811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Clasifica con un cuadro verde o rojo, según si el rostro tiene mascarilla  o no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882721" y="5359792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Repetir el proceso para las siguientes imágenes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565830" y="3839326"/>
            <a:ext cx="32137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Realizar entrenamiento de los modelo</a:t>
            </a:r>
          </a:p>
          <a:p>
            <a:pPr algn="ctr"/>
            <a:endParaRPr lang="es-PE" sz="2000" b="1" dirty="0"/>
          </a:p>
          <a:p>
            <a:pPr algn="ctr"/>
            <a:r>
              <a:rPr lang="es-PE" sz="2000" dirty="0"/>
              <a:t>CNN – Transfer Learning</a:t>
            </a:r>
          </a:p>
          <a:p>
            <a:pPr algn="ctr"/>
            <a:r>
              <a:rPr lang="es-PE" sz="2000" dirty="0"/>
              <a:t>Resnet18</a:t>
            </a:r>
          </a:p>
          <a:p>
            <a:pPr algn="ctr"/>
            <a:r>
              <a:rPr lang="es-PE" sz="2000" dirty="0"/>
              <a:t>Resnet50</a:t>
            </a:r>
          </a:p>
          <a:p>
            <a:pPr algn="ctr"/>
            <a:r>
              <a:rPr lang="es-PE" sz="2000" dirty="0"/>
              <a:t>Resnet101</a:t>
            </a:r>
            <a:endParaRPr lang="en-US" sz="20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8521585" y="3429000"/>
            <a:ext cx="3213703" cy="2850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3983081" y="332863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/>
              <a:t>Preparando la arquitectura</a:t>
            </a:r>
            <a:endParaRPr lang="en-US" sz="2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795284" y="3565550"/>
            <a:ext cx="29627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Detección de Rostros</a:t>
            </a:r>
          </a:p>
          <a:p>
            <a:pPr algn="ctr"/>
            <a:endParaRPr lang="es-PE" sz="2000" b="1" dirty="0"/>
          </a:p>
          <a:p>
            <a:pPr algn="ctr"/>
            <a:r>
              <a:rPr lang="en-US" dirty="0"/>
              <a:t>Multi-Task Cascaded Convolutional Neural Network</a:t>
            </a:r>
          </a:p>
          <a:p>
            <a:pPr algn="ctr"/>
            <a:r>
              <a:rPr lang="en-US" b="1" dirty="0"/>
              <a:t>MTCNN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59846" y="1507763"/>
            <a:ext cx="33991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Limpieza de imágenes</a:t>
            </a:r>
          </a:p>
          <a:p>
            <a:pPr algn="ctr"/>
            <a:endParaRPr lang="es-PE" sz="2000" dirty="0"/>
          </a:p>
          <a:p>
            <a:pPr algn="ctr"/>
            <a:r>
              <a:rPr lang="es-PE" sz="2000" b="1" dirty="0"/>
              <a:t>Data </a:t>
            </a:r>
            <a:r>
              <a:rPr lang="es-PE" sz="2000" b="1" dirty="0" err="1"/>
              <a:t>augmentation</a:t>
            </a:r>
            <a:endParaRPr lang="es-PE" sz="2000" b="1" dirty="0"/>
          </a:p>
          <a:p>
            <a:pPr algn="ctr"/>
            <a:r>
              <a:rPr lang="es-PE" sz="2000" dirty="0"/>
              <a:t>Dimensión: 160 x 160 </a:t>
            </a:r>
            <a:r>
              <a:rPr lang="es-PE" sz="2000" dirty="0" err="1"/>
              <a:t>px</a:t>
            </a:r>
            <a:endParaRPr lang="es-PE" sz="2000" dirty="0"/>
          </a:p>
          <a:p>
            <a:pPr algn="ctr"/>
            <a:r>
              <a:rPr lang="es-PE" sz="2000" dirty="0"/>
              <a:t>Rotación aleatoria: 15°</a:t>
            </a:r>
          </a:p>
          <a:p>
            <a:pPr algn="ctr"/>
            <a:r>
              <a:rPr lang="es-PE" sz="2000" dirty="0"/>
              <a:t>Rotación aleatoria horizontal</a:t>
            </a:r>
          </a:p>
          <a:p>
            <a:pPr algn="ctr"/>
            <a:endParaRPr lang="es-PE" sz="2000" dirty="0"/>
          </a:p>
          <a:p>
            <a:pPr algn="ctr"/>
            <a:r>
              <a:rPr lang="es-PE" sz="2000" b="1" dirty="0"/>
              <a:t>Normalización</a:t>
            </a:r>
          </a:p>
          <a:p>
            <a:pPr algn="ctr"/>
            <a:r>
              <a:rPr lang="es-PE" sz="2000" b="1" dirty="0"/>
              <a:t>Clases</a:t>
            </a:r>
            <a:r>
              <a:rPr lang="es-PE" sz="2000" dirty="0"/>
              <a:t>: </a:t>
            </a:r>
            <a:r>
              <a:rPr lang="es-PE" sz="2000" dirty="0" err="1"/>
              <a:t>mask</a:t>
            </a:r>
            <a:r>
              <a:rPr lang="es-PE" sz="2000" dirty="0"/>
              <a:t>, </a:t>
            </a:r>
            <a:r>
              <a:rPr lang="es-PE" sz="2000" dirty="0" err="1"/>
              <a:t>nomask</a:t>
            </a:r>
            <a:endParaRPr lang="en-US" sz="2000" dirty="0"/>
          </a:p>
        </p:txBody>
      </p:sp>
      <p:sp>
        <p:nvSpPr>
          <p:cNvPr id="11" name="Rectángulo redondeado 4">
            <a:extLst>
              <a:ext uri="{FF2B5EF4-FFF2-40B4-BE49-F238E27FC236}">
                <a16:creationId xmlns:a16="http://schemas.microsoft.com/office/drawing/2014/main" id="{D83DC71A-7A5D-4464-B48B-12928814A243}"/>
              </a:ext>
            </a:extLst>
          </p:cNvPr>
          <p:cNvSpPr/>
          <p:nvPr/>
        </p:nvSpPr>
        <p:spPr>
          <a:xfrm>
            <a:off x="756473" y="1125620"/>
            <a:ext cx="3399170" cy="35984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BA8A6F-1CDB-4E3E-8ABA-54423FB86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4" t="13923" r="33765" b="53467"/>
          <a:stretch/>
        </p:blipFill>
        <p:spPr bwMode="auto">
          <a:xfrm>
            <a:off x="5444608" y="1170887"/>
            <a:ext cx="1858297" cy="168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F788E6-5425-4C61-8581-EE570BD3A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4" t="11237" r="72574" b="72028"/>
          <a:stretch/>
        </p:blipFill>
        <p:spPr>
          <a:xfrm>
            <a:off x="1961867" y="4950847"/>
            <a:ext cx="988381" cy="113524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ED642A-DF89-4DFF-B9FC-4D1F04EBB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1" t="11479" r="33695" b="53860"/>
          <a:stretch/>
        </p:blipFill>
        <p:spPr bwMode="auto">
          <a:xfrm>
            <a:off x="9200634" y="1608454"/>
            <a:ext cx="1855604" cy="162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redondeado 4">
            <a:extLst>
              <a:ext uri="{FF2B5EF4-FFF2-40B4-BE49-F238E27FC236}">
                <a16:creationId xmlns:a16="http://schemas.microsoft.com/office/drawing/2014/main" id="{BC5FA64D-39AE-4CA8-A4C4-4975DD4AB488}"/>
              </a:ext>
            </a:extLst>
          </p:cNvPr>
          <p:cNvSpPr/>
          <p:nvPr/>
        </p:nvSpPr>
        <p:spPr>
          <a:xfrm>
            <a:off x="4669814" y="3092812"/>
            <a:ext cx="3213703" cy="2850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471545" y="1292610"/>
            <a:ext cx="29627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/>
              <a:t>Detección de Rostros</a:t>
            </a:r>
          </a:p>
          <a:p>
            <a:pPr algn="ctr"/>
            <a:endParaRPr lang="es-PE" sz="2000" b="1" dirty="0"/>
          </a:p>
          <a:p>
            <a:pPr algn="ctr"/>
            <a:r>
              <a:rPr lang="en-US" dirty="0"/>
              <a:t>Multi-Task Cascaded Convolutional Neural Network</a:t>
            </a:r>
          </a:p>
          <a:p>
            <a:pPr algn="ctr"/>
            <a:r>
              <a:rPr lang="en-US" b="1" dirty="0"/>
              <a:t>MTCNN</a:t>
            </a:r>
          </a:p>
        </p:txBody>
      </p:sp>
      <p:sp>
        <p:nvSpPr>
          <p:cNvPr id="10" name="Rectángulo redondeado 4">
            <a:extLst>
              <a:ext uri="{FF2B5EF4-FFF2-40B4-BE49-F238E27FC236}">
                <a16:creationId xmlns:a16="http://schemas.microsoft.com/office/drawing/2014/main" id="{1D04AF03-3F8F-40B5-82C1-174635D9E5D2}"/>
              </a:ext>
            </a:extLst>
          </p:cNvPr>
          <p:cNvSpPr/>
          <p:nvPr/>
        </p:nvSpPr>
        <p:spPr>
          <a:xfrm>
            <a:off x="1371262" y="1086038"/>
            <a:ext cx="3213703" cy="22765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analización para la red neuronal convolucional en cascada multitarea">
            <a:extLst>
              <a:ext uri="{FF2B5EF4-FFF2-40B4-BE49-F238E27FC236}">
                <a16:creationId xmlns:a16="http://schemas.microsoft.com/office/drawing/2014/main" id="{681972FB-4B00-4BE9-890E-8C9FC6F7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-1"/>
            <a:ext cx="5791200" cy="687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298940C3-CA6C-4B8A-A7E6-52E769FF1BD6}"/>
              </a:ext>
            </a:extLst>
          </p:cNvPr>
          <p:cNvSpPr txBox="1"/>
          <p:nvPr/>
        </p:nvSpPr>
        <p:spPr>
          <a:xfrm>
            <a:off x="710549" y="4113871"/>
            <a:ext cx="49184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b="0" i="0" dirty="0">
                <a:effectLst/>
                <a:latin typeface="Helvetica Neue"/>
              </a:rPr>
              <a:t>P-Net – propone regiones faciales candidatas</a:t>
            </a:r>
          </a:p>
          <a:p>
            <a:pPr>
              <a:spcAft>
                <a:spcPts val="600"/>
              </a:spcAft>
            </a:pPr>
            <a:r>
              <a:rPr lang="es-ES" b="0" i="0" dirty="0">
                <a:effectLst/>
                <a:latin typeface="Helvetica Neue"/>
              </a:rPr>
              <a:t>R-Net – filtra los cuadros delimitadores </a:t>
            </a:r>
          </a:p>
          <a:p>
            <a:pPr>
              <a:spcAft>
                <a:spcPts val="600"/>
              </a:spcAft>
            </a:pPr>
            <a:r>
              <a:rPr lang="es-ES" b="0" i="0" dirty="0">
                <a:effectLst/>
                <a:latin typeface="Helvetica Neue"/>
              </a:rPr>
              <a:t>O-Net – propone punto de referencia faciales</a:t>
            </a:r>
          </a:p>
        </p:txBody>
      </p:sp>
    </p:spTree>
    <p:extLst>
      <p:ext uri="{BB962C8B-B14F-4D97-AF65-F5344CB8AC3E}">
        <p14:creationId xmlns:p14="http://schemas.microsoft.com/office/powerpoint/2010/main" val="36257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28239" y="3311365"/>
            <a:ext cx="5856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ES" altLang="en-US" sz="2400" dirty="0">
                <a:latin typeface="inherit"/>
              </a:rPr>
              <a:t>Salta unas cuantas capas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ES" altLang="en-US" sz="2400" dirty="0">
                <a:latin typeface="inherit"/>
              </a:rPr>
              <a:t>Aumenta N° capas -&gt; conexión residual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ES" altLang="en-US" sz="2400" dirty="0">
                <a:latin typeface="inherit"/>
              </a:rPr>
              <a:t>Añade pequeña alteración F(x) + x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ES" altLang="en-US" sz="2400" dirty="0">
                <a:latin typeface="inherit"/>
              </a:rPr>
              <a:t>Optimizar capa residual referenciada.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s-ES" altLang="en-US" sz="2400" dirty="0" err="1">
                <a:latin typeface="inherit"/>
              </a:rPr>
              <a:t>Backpropagation</a:t>
            </a:r>
            <a:r>
              <a:rPr lang="es-ES" altLang="en-US" sz="2400" dirty="0">
                <a:latin typeface="inherit"/>
              </a:rPr>
              <a:t>, gradiente no se desvanece (suma – balanceando el gradiente)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28239" y="2487939"/>
            <a:ext cx="5591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 dirty="0" err="1"/>
              <a:t>ResNet</a:t>
            </a:r>
            <a:r>
              <a:rPr lang="es-PE" sz="4400" b="1" dirty="0"/>
              <a:t> </a:t>
            </a:r>
            <a:r>
              <a:rPr lang="es-PE" sz="2400" dirty="0"/>
              <a:t>(bloques residuales</a:t>
            </a:r>
            <a:endParaRPr lang="en-U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4C6E4F7-7DEF-4F77-9F63-6227CF328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19" t="50000" r="35898" b="22899"/>
          <a:stretch/>
        </p:blipFill>
        <p:spPr>
          <a:xfrm>
            <a:off x="6219326" y="2281710"/>
            <a:ext cx="5467929" cy="36892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47A9C34-AC6C-438A-A8B0-ED2252B67A4A}"/>
              </a:ext>
            </a:extLst>
          </p:cNvPr>
          <p:cNvSpPr txBox="1"/>
          <p:nvPr/>
        </p:nvSpPr>
        <p:spPr>
          <a:xfrm>
            <a:off x="3395685" y="655101"/>
            <a:ext cx="5647282" cy="1015663"/>
          </a:xfrm>
          <a:prstGeom prst="rect">
            <a:avLst/>
          </a:prstGeom>
          <a:noFill/>
          <a:ln w="47625">
            <a:solidFill>
              <a:srgbClr val="FF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s-ES" altLang="en-US" sz="2000" dirty="0">
                <a:latin typeface="inherit"/>
              </a:rPr>
              <a:t>Redes con muchas capas apiladas no siempre aprenden &gt; </a:t>
            </a:r>
            <a:r>
              <a:rPr lang="es-ES" altLang="en-US" sz="2000" dirty="0" err="1">
                <a:latin typeface="inherit"/>
              </a:rPr>
              <a:t>vanishing</a:t>
            </a:r>
            <a:r>
              <a:rPr lang="es-ES" altLang="en-US" sz="2000" dirty="0">
                <a:latin typeface="inherit"/>
              </a:rPr>
              <a:t> </a:t>
            </a:r>
            <a:r>
              <a:rPr lang="es-ES" altLang="en-US" sz="2000" dirty="0" err="1">
                <a:latin typeface="inherit"/>
              </a:rPr>
              <a:t>gradient</a:t>
            </a:r>
            <a:r>
              <a:rPr lang="es-ES" altLang="en-US" sz="2000" dirty="0">
                <a:latin typeface="inherit"/>
              </a:rPr>
              <a:t>, curse </a:t>
            </a:r>
            <a:r>
              <a:rPr lang="es-ES" altLang="en-US" sz="2000" dirty="0" err="1">
                <a:latin typeface="inherit"/>
              </a:rPr>
              <a:t>of</a:t>
            </a:r>
            <a:r>
              <a:rPr lang="es-ES" altLang="en-US" sz="2000" dirty="0">
                <a:latin typeface="inherit"/>
              </a:rPr>
              <a:t> </a:t>
            </a:r>
            <a:r>
              <a:rPr lang="es-ES" altLang="en-US" sz="2000" dirty="0" err="1">
                <a:latin typeface="inherit"/>
              </a:rPr>
              <a:t>dim</a:t>
            </a:r>
            <a:r>
              <a:rPr lang="es-ES" altLang="en-US" sz="2000" dirty="0">
                <a:latin typeface="inherit"/>
              </a:rPr>
              <a:t>., red deja de aprender.</a:t>
            </a:r>
          </a:p>
        </p:txBody>
      </p:sp>
    </p:spTree>
    <p:extLst>
      <p:ext uri="{BB962C8B-B14F-4D97-AF65-F5344CB8AC3E}">
        <p14:creationId xmlns:p14="http://schemas.microsoft.com/office/powerpoint/2010/main" val="239365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936634" y="2269929"/>
            <a:ext cx="18950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/>
              <a:t>TRAIN</a:t>
            </a:r>
            <a:r>
              <a:rPr lang="es-PE" sz="4400" dirty="0">
                <a:solidFill>
                  <a:schemeClr val="accent1"/>
                </a:solidFill>
              </a:rPr>
              <a:t> 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860894" y="3790676"/>
            <a:ext cx="404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máscara – 1182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1860894" y="4242093"/>
            <a:ext cx="41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sin máscara – </a:t>
            </a:r>
            <a:r>
              <a:rPr lang="en-US" dirty="0"/>
              <a:t>1170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016261" y="3790567"/>
            <a:ext cx="447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máscara prueba - </a:t>
            </a:r>
            <a:r>
              <a:rPr lang="en-US" dirty="0"/>
              <a:t>296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010331" y="4252869"/>
            <a:ext cx="476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Imágenes con sin máscara prueba - </a:t>
            </a:r>
            <a:r>
              <a:rPr lang="en-US" dirty="0"/>
              <a:t>292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632439" y="2260119"/>
            <a:ext cx="1245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/>
              <a:t>TEST</a:t>
            </a:r>
            <a:endParaRPr lang="en-US" sz="44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6" y="898983"/>
            <a:ext cx="1524000" cy="1524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51" y="1215481"/>
            <a:ext cx="1524000" cy="1524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0" y="4842521"/>
            <a:ext cx="1524000" cy="1524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277" y="4911287"/>
            <a:ext cx="1524000" cy="1524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8400977" y="3003414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588 </a:t>
            </a:r>
            <a:r>
              <a:rPr lang="es-PE" dirty="0"/>
              <a:t>imágenes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19CA8D-8D6F-4C26-B960-DEAD37B7618F}"/>
              </a:ext>
            </a:extLst>
          </p:cNvPr>
          <p:cNvSpPr txBox="1"/>
          <p:nvPr/>
        </p:nvSpPr>
        <p:spPr>
          <a:xfrm>
            <a:off x="3923340" y="374144"/>
            <a:ext cx="25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Total de imágenes: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BE1D780-C9A1-4393-99EF-3B149C2F08C3}"/>
              </a:ext>
            </a:extLst>
          </p:cNvPr>
          <p:cNvSpPr txBox="1"/>
          <p:nvPr/>
        </p:nvSpPr>
        <p:spPr>
          <a:xfrm>
            <a:off x="6249389" y="2008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600" b="1" dirty="0"/>
              <a:t>2940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047347C-5787-4A13-830A-CFB9781D0109}"/>
              </a:ext>
            </a:extLst>
          </p:cNvPr>
          <p:cNvCxnSpPr>
            <a:cxnSpLocks/>
          </p:cNvCxnSpPr>
          <p:nvPr/>
        </p:nvCxnSpPr>
        <p:spPr>
          <a:xfrm flipV="1">
            <a:off x="2846636" y="789776"/>
            <a:ext cx="6253119" cy="53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945086-54BA-4992-9264-4EAAB285FD1F}"/>
              </a:ext>
            </a:extLst>
          </p:cNvPr>
          <p:cNvSpPr txBox="1"/>
          <p:nvPr/>
        </p:nvSpPr>
        <p:spPr>
          <a:xfrm>
            <a:off x="3390794" y="1849088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80%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F711561-82FA-4A54-B813-8DAAEBFFD042}"/>
              </a:ext>
            </a:extLst>
          </p:cNvPr>
          <p:cNvSpPr txBox="1"/>
          <p:nvPr/>
        </p:nvSpPr>
        <p:spPr>
          <a:xfrm>
            <a:off x="8824799" y="174670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20%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D0E50F-A734-4053-911C-258FC1183528}"/>
              </a:ext>
            </a:extLst>
          </p:cNvPr>
          <p:cNvSpPr txBox="1"/>
          <p:nvPr/>
        </p:nvSpPr>
        <p:spPr>
          <a:xfrm>
            <a:off x="2705389" y="3029560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/>
              <a:t>2352 </a:t>
            </a:r>
            <a:r>
              <a:rPr lang="es-PE" dirty="0"/>
              <a:t>imágenes</a:t>
            </a:r>
            <a:endParaRPr lang="en-US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71A1AD67-8E8E-44E3-924E-43CF33703380}"/>
              </a:ext>
            </a:extLst>
          </p:cNvPr>
          <p:cNvCxnSpPr>
            <a:cxnSpLocks/>
          </p:cNvCxnSpPr>
          <p:nvPr/>
        </p:nvCxnSpPr>
        <p:spPr>
          <a:xfrm>
            <a:off x="2368513" y="3003414"/>
            <a:ext cx="303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01B5B1F-496D-4092-9680-2FC0813B538F}"/>
              </a:ext>
            </a:extLst>
          </p:cNvPr>
          <p:cNvCxnSpPr>
            <a:cxnSpLocks/>
          </p:cNvCxnSpPr>
          <p:nvPr/>
        </p:nvCxnSpPr>
        <p:spPr>
          <a:xfrm>
            <a:off x="7767580" y="2973575"/>
            <a:ext cx="303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7CB2553-04A8-4E6A-8A45-EB138802E739}"/>
              </a:ext>
            </a:extLst>
          </p:cNvPr>
          <p:cNvSpPr txBox="1"/>
          <p:nvPr/>
        </p:nvSpPr>
        <p:spPr>
          <a:xfrm>
            <a:off x="4331559" y="5358069"/>
            <a:ext cx="32832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err="1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	: </a:t>
            </a:r>
            <a:r>
              <a:rPr lang="es-PE" sz="32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1478</a:t>
            </a: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PE" sz="3200" dirty="0" err="1">
                <a:latin typeface="Arial" panose="020B0604020202020204" pitchFamily="34" charset="0"/>
                <a:cs typeface="Arial" panose="020B0604020202020204" pitchFamily="34" charset="0"/>
              </a:rPr>
              <a:t>Mask</a:t>
            </a:r>
            <a:r>
              <a:rPr lang="es-PE" sz="3200" dirty="0">
                <a:latin typeface="Arial" panose="020B0604020202020204" pitchFamily="34" charset="0"/>
                <a:cs typeface="Arial" panose="020B0604020202020204" pitchFamily="34" charset="0"/>
              </a:rPr>
              <a:t>	: 1472</a:t>
            </a:r>
          </a:p>
        </p:txBody>
      </p:sp>
    </p:spTree>
    <p:extLst>
      <p:ext uri="{BB962C8B-B14F-4D97-AF65-F5344CB8AC3E}">
        <p14:creationId xmlns:p14="http://schemas.microsoft.com/office/powerpoint/2010/main" val="2443253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1365</TotalTime>
  <Words>588</Words>
  <Application>Microsoft Office PowerPoint</Application>
  <PresentationFormat>Panorámica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Century Gothic</vt:lpstr>
      <vt:lpstr>Helvetica Neue</vt:lpstr>
      <vt:lpstr>inherit</vt:lpstr>
      <vt:lpstr>Wingdings 3</vt:lpstr>
      <vt:lpstr>Ion</vt:lpstr>
      <vt:lpstr>Presentación de PowerPoint</vt:lpstr>
      <vt:lpstr>Presentación de PowerPoint</vt:lpstr>
      <vt:lpstr>Presentación de PowerPoint</vt:lpstr>
      <vt:lpstr>Funcionalidad</vt:lpstr>
      <vt:lpstr>Proceso de detección</vt:lpstr>
      <vt:lpstr>Presentación de PowerPoint</vt:lpstr>
      <vt:lpstr>Presentación de PowerPoint</vt:lpstr>
      <vt:lpstr>Presentación de PowerPoint</vt:lpstr>
      <vt:lpstr>Presentación de PowerPoint</vt:lpstr>
      <vt:lpstr>Transfer Learning</vt:lpstr>
      <vt:lpstr>Transfer Learning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Antonio Cruzado Padilla</dc:creator>
  <cp:lastModifiedBy>Cecilia Garcia</cp:lastModifiedBy>
  <cp:revision>195</cp:revision>
  <dcterms:created xsi:type="dcterms:W3CDTF">2020-11-24T04:09:08Z</dcterms:created>
  <dcterms:modified xsi:type="dcterms:W3CDTF">2020-11-29T18:19:52Z</dcterms:modified>
</cp:coreProperties>
</file>